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7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8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data_pose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3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4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5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6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Amount</a:t>
            </a:r>
            <a:r>
              <a:rPr lang="en-US" baseline="0"/>
              <a:t> spent by Top Paying Customers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41719641294838145"/>
          <c:y val="0.11152777777777778"/>
          <c:w val="0.52813692038495186"/>
          <c:h val="0.78107283464566934"/>
        </c:manualLayout>
      </c:layout>
      <c:barChart>
        <c:barDir val="bar"/>
        <c:grouping val="stacked"/>
        <c:varyColors val="0"/>
        <c:ser>
          <c:idx val="0"/>
          <c:order val="0"/>
          <c:spPr>
            <a:solidFill>
              <a:srgbClr val="3C9770">
                <a:lumMod val="60000"/>
                <a:lumOff val="4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Sheet2!$A$3:$A$8</c:f>
              <c:strCache>
                <c:ptCount val="6"/>
                <c:pt idx="0">
                  <c:v>EOG Resources                                     </c:v>
                </c:pt>
                <c:pt idx="1">
                  <c:v>Mosaic                                            </c:v>
                </c:pt>
                <c:pt idx="2">
                  <c:v>IBM                                               </c:v>
                </c:pt>
                <c:pt idx="3">
                  <c:v>General Dynamics                                  </c:v>
                </c:pt>
                <c:pt idx="4">
                  <c:v>Republic Services                                 </c:v>
                </c:pt>
                <c:pt idx="5">
                  <c:v>Leucadia National                                 </c:v>
                </c:pt>
              </c:strCache>
            </c:strRef>
          </c:cat>
          <c:val>
            <c:numRef>
              <c:f>Sheet2!$C$3:$C$8</c:f>
              <c:numCache>
                <c:formatCode>General</c:formatCode>
                <c:ptCount val="6"/>
                <c:pt idx="0">
                  <c:v>87265.12</c:v>
                </c:pt>
                <c:pt idx="1">
                  <c:v>70373.97</c:v>
                </c:pt>
                <c:pt idx="2">
                  <c:v>78832.02</c:v>
                </c:pt>
                <c:pt idx="3">
                  <c:v>67779.17</c:v>
                </c:pt>
                <c:pt idx="4">
                  <c:v>49081.64</c:v>
                </c:pt>
                <c:pt idx="5">
                  <c:v>66836.06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18-460C-B429-6D07AFD66424}"/>
            </c:ext>
          </c:extLst>
        </c:ser>
        <c:ser>
          <c:idx val="1"/>
          <c:order val="1"/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Sheet2!$A$3:$A$8</c:f>
              <c:strCache>
                <c:ptCount val="6"/>
                <c:pt idx="0">
                  <c:v>EOG Resources                                     </c:v>
                </c:pt>
                <c:pt idx="1">
                  <c:v>Mosaic                                            </c:v>
                </c:pt>
                <c:pt idx="2">
                  <c:v>IBM                                               </c:v>
                </c:pt>
                <c:pt idx="3">
                  <c:v>General Dynamics                                  </c:v>
                </c:pt>
                <c:pt idx="4">
                  <c:v>Republic Services                                 </c:v>
                </c:pt>
                <c:pt idx="5">
                  <c:v>Leucadia National                                 </c:v>
                </c:pt>
              </c:strCache>
            </c:strRef>
          </c:cat>
          <c:val>
            <c:numRef>
              <c:f>Sheet2!$D$3:$D$8</c:f>
              <c:numCache>
                <c:formatCode>General</c:formatCode>
                <c:ptCount val="6"/>
                <c:pt idx="0">
                  <c:v>242990.58</c:v>
                </c:pt>
                <c:pt idx="1">
                  <c:v>120274.42</c:v>
                </c:pt>
                <c:pt idx="2">
                  <c:v>112724.5</c:v>
                </c:pt>
                <c:pt idx="3">
                  <c:v>141216.46</c:v>
                </c:pt>
                <c:pt idx="4">
                  <c:v>82225.22</c:v>
                </c:pt>
                <c:pt idx="5">
                  <c:v>130498.27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F18-460C-B429-6D07AFD66424}"/>
            </c:ext>
          </c:extLst>
        </c:ser>
        <c:ser>
          <c:idx val="2"/>
          <c:order val="2"/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Sheet2!$A$3:$A$8</c:f>
              <c:strCache>
                <c:ptCount val="6"/>
                <c:pt idx="0">
                  <c:v>EOG Resources                                     </c:v>
                </c:pt>
                <c:pt idx="1">
                  <c:v>Mosaic                                            </c:v>
                </c:pt>
                <c:pt idx="2">
                  <c:v>IBM                                               </c:v>
                </c:pt>
                <c:pt idx="3">
                  <c:v>General Dynamics                                  </c:v>
                </c:pt>
                <c:pt idx="4">
                  <c:v>Republic Services                                 </c:v>
                </c:pt>
                <c:pt idx="5">
                  <c:v>Leucadia National                                 </c:v>
                </c:pt>
              </c:strCache>
            </c:strRef>
          </c:cat>
          <c:val>
            <c:numRef>
              <c:f>Sheet2!$E$3:$E$8</c:f>
              <c:numCache>
                <c:formatCode>General</c:formatCode>
                <c:ptCount val="6"/>
                <c:pt idx="0">
                  <c:v>52617.599999999999</c:v>
                </c:pt>
                <c:pt idx="1">
                  <c:v>154970.20000000001</c:v>
                </c:pt>
                <c:pt idx="2">
                  <c:v>135262.96</c:v>
                </c:pt>
                <c:pt idx="3">
                  <c:v>91699.16</c:v>
                </c:pt>
                <c:pt idx="4">
                  <c:v>162554.28</c:v>
                </c:pt>
                <c:pt idx="5">
                  <c:v>93712.92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F18-460C-B429-6D07AFD6642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81500255"/>
        <c:axId val="1281490271"/>
      </c:barChart>
      <c:catAx>
        <c:axId val="128150025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1490271"/>
        <c:crosses val="autoZero"/>
        <c:auto val="1"/>
        <c:lblAlgn val="ctr"/>
        <c:lblOffset val="100"/>
        <c:noMultiLvlLbl val="0"/>
      </c:catAx>
      <c:valAx>
        <c:axId val="12814902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15002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D97828">
        <a:lumMod val="40000"/>
        <a:lumOff val="60000"/>
      </a:srgb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[data_posey.xlsx]pivot!PivotTable4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Total Volume of Paper Purchases per 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pivot!$N$3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pivot!$M$4:$M$8</c:f>
              <c:strCache>
                <c:ptCount val="4"/>
                <c:pt idx="0">
                  <c:v>Midwest                                           </c:v>
                </c:pt>
                <c:pt idx="1">
                  <c:v>Northeast                                         </c:v>
                </c:pt>
                <c:pt idx="2">
                  <c:v>Southeast                                         </c:v>
                </c:pt>
                <c:pt idx="3">
                  <c:v>West                                              </c:v>
                </c:pt>
              </c:strCache>
            </c:strRef>
          </c:cat>
          <c:val>
            <c:numRef>
              <c:f>pivot!$N$4:$N$8</c:f>
              <c:numCache>
                <c:formatCode>0</c:formatCode>
                <c:ptCount val="4"/>
                <c:pt idx="0">
                  <c:v>482850</c:v>
                </c:pt>
                <c:pt idx="1">
                  <c:v>1230378</c:v>
                </c:pt>
                <c:pt idx="2">
                  <c:v>1035005</c:v>
                </c:pt>
                <c:pt idx="3">
                  <c:v>927532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A2-4E56-8A98-77949E17385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483877551"/>
        <c:axId val="1483886703"/>
      </c:barChart>
      <c:catAx>
        <c:axId val="148387755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83886703"/>
        <c:crosses val="autoZero"/>
        <c:auto val="1"/>
        <c:lblAlgn val="ctr"/>
        <c:lblOffset val="100"/>
        <c:noMultiLvlLbl val="0"/>
      </c:catAx>
      <c:valAx>
        <c:axId val="1483886703"/>
        <c:scaling>
          <c:orientation val="minMax"/>
          <c:min val="50000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38775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5">
        <a:lumMod val="40000"/>
        <a:lumOff val="6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[data_posey.xlsx]pivot!PivotTable5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Total Amount  Spent per 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pivot!$N$15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pivot!$M$16:$M$20</c:f>
              <c:strCache>
                <c:ptCount val="4"/>
                <c:pt idx="0">
                  <c:v>Midwest                                           </c:v>
                </c:pt>
                <c:pt idx="1">
                  <c:v>Northeast                                         </c:v>
                </c:pt>
                <c:pt idx="2">
                  <c:v>Southeast                                         </c:v>
                </c:pt>
                <c:pt idx="3">
                  <c:v>West                                              </c:v>
                </c:pt>
              </c:strCache>
            </c:strRef>
          </c:cat>
          <c:val>
            <c:numRef>
              <c:f>pivot!$N$16:$N$20</c:f>
              <c:numCache>
                <c:formatCode>"$"#,##0</c:formatCode>
                <c:ptCount val="4"/>
                <c:pt idx="0">
                  <c:v>3013486.5099999961</c:v>
                </c:pt>
                <c:pt idx="1">
                  <c:v>7744405.3600000143</c:v>
                </c:pt>
                <c:pt idx="2">
                  <c:v>6458497.0000000009</c:v>
                </c:pt>
                <c:pt idx="3">
                  <c:v>5925122.9599999934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5-45B6-ADE9-E8DE2054EDA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94660783"/>
        <c:axId val="1394652463"/>
      </c:barChart>
      <c:catAx>
        <c:axId val="139466078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4652463"/>
        <c:crosses val="autoZero"/>
        <c:auto val="1"/>
        <c:lblAlgn val="ctr"/>
        <c:lblOffset val="100"/>
        <c:noMultiLvlLbl val="0"/>
      </c:catAx>
      <c:valAx>
        <c:axId val="1394652463"/>
        <c:scaling>
          <c:orientation val="minMax"/>
          <c:min val="2000000"/>
        </c:scaling>
        <c:delete val="0"/>
        <c:axPos val="b"/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5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4660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Web</a:t>
            </a:r>
            <a:r>
              <a:rPr lang="en-US" baseline="0" dirty="0"/>
              <a:t> events that occurred per channel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'web events'!$B$1</c:f>
              <c:strCache>
                <c:ptCount val="1"/>
                <c:pt idx="0">
                  <c:v>event_count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'web events'!$A$2:$A$7</c:f>
              <c:strCache>
                <c:ptCount val="6"/>
                <c:pt idx="0">
                  <c:v>direct                                            </c:v>
                </c:pt>
                <c:pt idx="1">
                  <c:v>facebook                                          </c:v>
                </c:pt>
                <c:pt idx="2">
                  <c:v>organic                                           </c:v>
                </c:pt>
                <c:pt idx="3">
                  <c:v>adwords                                           </c:v>
                </c:pt>
                <c:pt idx="4">
                  <c:v>banner                                            </c:v>
                </c:pt>
                <c:pt idx="5">
                  <c:v>twitter                                           </c:v>
                </c:pt>
              </c:strCache>
            </c:strRef>
          </c:cat>
          <c:val>
            <c:numRef>
              <c:f>'web events'!$B$2:$B$7</c:f>
              <c:numCache>
                <c:formatCode>General</c:formatCode>
                <c:ptCount val="6"/>
                <c:pt idx="0">
                  <c:v>5298</c:v>
                </c:pt>
                <c:pt idx="1">
                  <c:v>967</c:v>
                </c:pt>
                <c:pt idx="2">
                  <c:v>952</c:v>
                </c:pt>
                <c:pt idx="3">
                  <c:v>906</c:v>
                </c:pt>
                <c:pt idx="4">
                  <c:v>476</c:v>
                </c:pt>
                <c:pt idx="5">
                  <c:v>474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CE-4693-994A-7DB8286354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1153209743"/>
        <c:axId val="1153207663"/>
      </c:barChart>
      <c:catAx>
        <c:axId val="115320974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3207663"/>
        <c:crosses val="autoZero"/>
        <c:auto val="1"/>
        <c:lblAlgn val="ctr"/>
        <c:lblOffset val="100"/>
        <c:noMultiLvlLbl val="0"/>
      </c:catAx>
      <c:valAx>
        <c:axId val="11532076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3209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5">
        <a:lumMod val="40000"/>
        <a:lumOff val="6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[data_posey.xlsx]pivot!PivotTable2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pivot!$B$22</c:f>
              <c:strCache>
                <c:ptCount val="1"/>
                <c:pt idx="0">
                  <c:v>Sum of standard_qty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pivot!$A$23:$A$28</c:f>
              <c:strCach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strCache>
            </c:strRef>
          </c:cat>
          <c:val>
            <c:numRef>
              <c:f>pivot!$B$23:$B$28</c:f>
              <c:numCache>
                <c:formatCode>General</c:formatCode>
                <c:ptCount val="5"/>
                <c:pt idx="0">
                  <c:v>26554</c:v>
                </c:pt>
                <c:pt idx="1">
                  <c:v>353967</c:v>
                </c:pt>
                <c:pt idx="2">
                  <c:v>477789</c:v>
                </c:pt>
                <c:pt idx="3">
                  <c:v>1074751</c:v>
                </c:pt>
                <c:pt idx="4">
                  <c:v>5285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F6-4DC7-9B87-C8ADCB23A296}"/>
            </c:ext>
          </c:extLst>
        </c:ser>
        <c:ser>
          <c:idx val="1"/>
          <c:order val="1"/>
          <c:tx>
            <c:strRef>
              <c:f>pivot!$C$22</c:f>
              <c:strCache>
                <c:ptCount val="1"/>
                <c:pt idx="0">
                  <c:v>Sum of gloss_qty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pivot!$A$23:$A$28</c:f>
              <c:strCach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strCache>
            </c:strRef>
          </c:cat>
          <c:val>
            <c:numRef>
              <c:f>pivot!$C$23:$C$28</c:f>
              <c:numCache>
                <c:formatCode>General</c:formatCode>
                <c:ptCount val="5"/>
                <c:pt idx="0">
                  <c:v>20686</c:v>
                </c:pt>
                <c:pt idx="1">
                  <c:v>171829</c:v>
                </c:pt>
                <c:pt idx="2">
                  <c:v>263251</c:v>
                </c:pt>
                <c:pt idx="3">
                  <c:v>553815</c:v>
                </c:pt>
                <c:pt idx="4">
                  <c:v>4192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CF6-4DC7-9B87-C8ADCB23A296}"/>
            </c:ext>
          </c:extLst>
        </c:ser>
        <c:ser>
          <c:idx val="2"/>
          <c:order val="2"/>
          <c:tx>
            <c:strRef>
              <c:f>pivot!$D$22</c:f>
              <c:strCache>
                <c:ptCount val="1"/>
                <c:pt idx="0">
                  <c:v>Sum of poster_qty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pivot!$A$23:$A$28</c:f>
              <c:strCach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strCache>
            </c:strRef>
          </c:cat>
          <c:val>
            <c:numRef>
              <c:f>pivot!$D$23:$D$28</c:f>
              <c:numCache>
                <c:formatCode>General</c:formatCode>
                <c:ptCount val="5"/>
                <c:pt idx="0">
                  <c:v>11070</c:v>
                </c:pt>
                <c:pt idx="1">
                  <c:v>125100</c:v>
                </c:pt>
                <c:pt idx="2">
                  <c:v>171932</c:v>
                </c:pt>
                <c:pt idx="3">
                  <c:v>413034</c:v>
                </c:pt>
                <c:pt idx="4">
                  <c:v>2510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CF6-4DC7-9B87-C8ADCB23A2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6935887"/>
        <c:axId val="916934223"/>
      </c:lineChart>
      <c:catAx>
        <c:axId val="916935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6934223"/>
        <c:crosses val="autoZero"/>
        <c:auto val="1"/>
        <c:lblAlgn val="ctr"/>
        <c:lblOffset val="100"/>
        <c:noMultiLvlLbl val="0"/>
      </c:catAx>
      <c:valAx>
        <c:axId val="916934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6935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[data_posey.xlsx]pivot!PivotTable7</c:name>
    <c:fmtId val="28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pivot!$N$43</c:f>
              <c:strCache>
                <c:ptCount val="1"/>
                <c:pt idx="0">
                  <c:v>Sum of standard_amt_usd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strRef>
              <c:f>pivot!$M$44:$M$48</c:f>
              <c:strCache>
                <c:ptCount val="4"/>
                <c:pt idx="0">
                  <c:v>Qtr1</c:v>
                </c:pt>
                <c:pt idx="1">
                  <c:v>Qtr2</c:v>
                </c:pt>
                <c:pt idx="2">
                  <c:v>Qtr3</c:v>
                </c:pt>
                <c:pt idx="3">
                  <c:v>Qtr4</c:v>
                </c:pt>
              </c:strCache>
            </c:strRef>
          </c:cat>
          <c:val>
            <c:numRef>
              <c:f>pivot!$N$44:$N$48</c:f>
              <c:numCache>
                <c:formatCode>"$"#,##0</c:formatCode>
                <c:ptCount val="4"/>
                <c:pt idx="0">
                  <c:v>1828780.1099999989</c:v>
                </c:pt>
                <c:pt idx="1">
                  <c:v>2165101.12</c:v>
                </c:pt>
                <c:pt idx="2">
                  <c:v>2485733.5700000017</c:v>
                </c:pt>
                <c:pt idx="3">
                  <c:v>3192731.7400000039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AB-487F-8306-92AF859585D5}"/>
            </c:ext>
          </c:extLst>
        </c:ser>
        <c:ser>
          <c:idx val="1"/>
          <c:order val="1"/>
          <c:tx>
            <c:strRef>
              <c:f>pivot!$O$43</c:f>
              <c:strCache>
                <c:ptCount val="1"/>
                <c:pt idx="0">
                  <c:v>Sum of gloss_amt_usd</c:v>
                </c:pt>
              </c:strCache>
            </c:strRef>
          </c:tx>
          <c:spPr>
            <a:ln w="28575" cap="rnd">
              <a:solidFill>
                <a:srgbClr val="FFE699"/>
              </a:solidFill>
              <a:round/>
            </a:ln>
            <a:effectLst/>
          </c:spPr>
          <c:marker>
            <c:symbol val="none"/>
          </c:marker>
          <c:cat>
            <c:strRef>
              <c:f>pivot!$M$44:$M$48</c:f>
              <c:strCache>
                <c:ptCount val="4"/>
                <c:pt idx="0">
                  <c:v>Qtr1</c:v>
                </c:pt>
                <c:pt idx="1">
                  <c:v>Qtr2</c:v>
                </c:pt>
                <c:pt idx="2">
                  <c:v>Qtr3</c:v>
                </c:pt>
                <c:pt idx="3">
                  <c:v>Qtr4</c:v>
                </c:pt>
              </c:strCache>
            </c:strRef>
          </c:cat>
          <c:val>
            <c:numRef>
              <c:f>pivot!$O$44:$O$48</c:f>
              <c:numCache>
                <c:formatCode>"$"#,##0</c:formatCode>
                <c:ptCount val="4"/>
                <c:pt idx="0">
                  <c:v>1517114.4799999991</c:v>
                </c:pt>
                <c:pt idx="1">
                  <c:v>1639957.9700000009</c:v>
                </c:pt>
                <c:pt idx="2">
                  <c:v>1963278.8000000024</c:v>
                </c:pt>
                <c:pt idx="3">
                  <c:v>2472808.5199999996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EAB-487F-8306-92AF859585D5}"/>
            </c:ext>
          </c:extLst>
        </c:ser>
        <c:ser>
          <c:idx val="2"/>
          <c:order val="2"/>
          <c:tx>
            <c:strRef>
              <c:f>pivot!$P$43</c:f>
              <c:strCache>
                <c:ptCount val="1"/>
                <c:pt idx="0">
                  <c:v>Sum of poster_amt_usd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pivot!$M$44:$M$48</c:f>
              <c:strCache>
                <c:ptCount val="4"/>
                <c:pt idx="0">
                  <c:v>Qtr1</c:v>
                </c:pt>
                <c:pt idx="1">
                  <c:v>Qtr2</c:v>
                </c:pt>
                <c:pt idx="2">
                  <c:v>Qtr3</c:v>
                </c:pt>
                <c:pt idx="3">
                  <c:v>Qtr4</c:v>
                </c:pt>
              </c:strCache>
            </c:strRef>
          </c:cat>
          <c:val>
            <c:numRef>
              <c:f>pivot!$P$44:$P$48</c:f>
              <c:numCache>
                <c:formatCode>"$"#,##0</c:formatCode>
                <c:ptCount val="4"/>
                <c:pt idx="0">
                  <c:v>964371.80000000051</c:v>
                </c:pt>
                <c:pt idx="1">
                  <c:v>1165179.3999999999</c:v>
                </c:pt>
                <c:pt idx="2">
                  <c:v>1465042.8800000001</c:v>
                </c:pt>
                <c:pt idx="3">
                  <c:v>2281411.4400000004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EAB-487F-8306-92AF85958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60819119"/>
        <c:axId val="2060818703"/>
      </c:lineChart>
      <c:catAx>
        <c:axId val="2060819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0818703"/>
        <c:crosses val="autoZero"/>
        <c:auto val="1"/>
        <c:lblAlgn val="ctr"/>
        <c:lblOffset val="100"/>
        <c:noMultiLvlLbl val="0"/>
      </c:catAx>
      <c:valAx>
        <c:axId val="20608187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08191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[data_posey.xlsx]pivot!PivotTable13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Purchases</a:t>
            </a:r>
            <a:r>
              <a:rPr lang="en-US" baseline="0"/>
              <a:t> per paper type by top paying customers</a:t>
            </a:r>
            <a:endParaRPr lang="en-US"/>
          </a:p>
        </c:rich>
      </c:tx>
      <c:layout>
        <c:manualLayout>
          <c:xMode val="edge"/>
          <c:yMode val="edge"/>
          <c:x val="0.18033333333333335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pivot!$Y$3</c:f>
              <c:strCache>
                <c:ptCount val="1"/>
                <c:pt idx="0">
                  <c:v>Sum of standard_qty</c:v>
                </c:pt>
              </c:strCache>
            </c:strRef>
          </c:tx>
          <c:spPr>
            <a:solidFill>
              <a:srgbClr val="3C9770">
                <a:lumMod val="60000"/>
                <a:lumOff val="4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pivot!$X$4:$X$10</c:f>
              <c:strCache>
                <c:ptCount val="6"/>
                <c:pt idx="0">
                  <c:v>Core-Mark Holding                                 </c:v>
                </c:pt>
                <c:pt idx="1">
                  <c:v>EOG Resources                                     </c:v>
                </c:pt>
                <c:pt idx="2">
                  <c:v>General Dynamics                                  </c:v>
                </c:pt>
                <c:pt idx="3">
                  <c:v>IBM                                               </c:v>
                </c:pt>
                <c:pt idx="4">
                  <c:v>Leucadia National                                 </c:v>
                </c:pt>
                <c:pt idx="5">
                  <c:v>Mosaic                                            </c:v>
                </c:pt>
              </c:strCache>
            </c:strRef>
          </c:cat>
          <c:val>
            <c:numRef>
              <c:f>pivot!$Y$4:$Y$10</c:f>
              <c:numCache>
                <c:formatCode>General</c:formatCode>
                <c:ptCount val="6"/>
                <c:pt idx="0">
                  <c:v>41617</c:v>
                </c:pt>
                <c:pt idx="1">
                  <c:v>17488</c:v>
                </c:pt>
                <c:pt idx="2">
                  <c:v>13583</c:v>
                </c:pt>
                <c:pt idx="3">
                  <c:v>15798</c:v>
                </c:pt>
                <c:pt idx="4">
                  <c:v>13394</c:v>
                </c:pt>
                <c:pt idx="5">
                  <c:v>14103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A4-4F94-BBED-DD825AE0D57A}"/>
            </c:ext>
          </c:extLst>
        </c:ser>
        <c:ser>
          <c:idx val="1"/>
          <c:order val="1"/>
          <c:tx>
            <c:strRef>
              <c:f>pivot!$Z$3</c:f>
              <c:strCache>
                <c:ptCount val="1"/>
                <c:pt idx="0">
                  <c:v>Sum of gloss_qty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pivot!$X$4:$X$10</c:f>
              <c:strCache>
                <c:ptCount val="6"/>
                <c:pt idx="0">
                  <c:v>Core-Mark Holding                                 </c:v>
                </c:pt>
                <c:pt idx="1">
                  <c:v>EOG Resources                                     </c:v>
                </c:pt>
                <c:pt idx="2">
                  <c:v>General Dynamics                                  </c:v>
                </c:pt>
                <c:pt idx="3">
                  <c:v>IBM                                               </c:v>
                </c:pt>
                <c:pt idx="4">
                  <c:v>Leucadia National                                 </c:v>
                </c:pt>
                <c:pt idx="5">
                  <c:v>Mosaic                                            </c:v>
                </c:pt>
              </c:strCache>
            </c:strRef>
          </c:cat>
          <c:val>
            <c:numRef>
              <c:f>pivot!$Z$4:$Z$10</c:f>
              <c:numCache>
                <c:formatCode>General</c:formatCode>
                <c:ptCount val="6"/>
                <c:pt idx="0">
                  <c:v>1987</c:v>
                </c:pt>
                <c:pt idx="1">
                  <c:v>32442</c:v>
                </c:pt>
                <c:pt idx="2">
                  <c:v>18854</c:v>
                </c:pt>
                <c:pt idx="3">
                  <c:v>15050</c:v>
                </c:pt>
                <c:pt idx="4">
                  <c:v>17423</c:v>
                </c:pt>
                <c:pt idx="5">
                  <c:v>16058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A4-4F94-BBED-DD825AE0D57A}"/>
            </c:ext>
          </c:extLst>
        </c:ser>
        <c:ser>
          <c:idx val="2"/>
          <c:order val="2"/>
          <c:tx>
            <c:strRef>
              <c:f>pivot!$AA$3</c:f>
              <c:strCache>
                <c:ptCount val="1"/>
                <c:pt idx="0">
                  <c:v>Sum of poster_qty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pivot!$X$4:$X$10</c:f>
              <c:strCache>
                <c:ptCount val="6"/>
                <c:pt idx="0">
                  <c:v>Core-Mark Holding                                 </c:v>
                </c:pt>
                <c:pt idx="1">
                  <c:v>EOG Resources                                     </c:v>
                </c:pt>
                <c:pt idx="2">
                  <c:v>General Dynamics                                  </c:v>
                </c:pt>
                <c:pt idx="3">
                  <c:v>IBM                                               </c:v>
                </c:pt>
                <c:pt idx="4">
                  <c:v>Leucadia National                                 </c:v>
                </c:pt>
                <c:pt idx="5">
                  <c:v>Mosaic                                            </c:v>
                </c:pt>
              </c:strCache>
            </c:strRef>
          </c:cat>
          <c:val>
            <c:numRef>
              <c:f>pivot!$AA$4:$AA$10</c:f>
              <c:numCache>
                <c:formatCode>General</c:formatCode>
                <c:ptCount val="6"/>
                <c:pt idx="0">
                  <c:v>1146</c:v>
                </c:pt>
                <c:pt idx="1">
                  <c:v>6480</c:v>
                </c:pt>
                <c:pt idx="2">
                  <c:v>11293</c:v>
                </c:pt>
                <c:pt idx="3">
                  <c:v>16658</c:v>
                </c:pt>
                <c:pt idx="4">
                  <c:v>11541</c:v>
                </c:pt>
                <c:pt idx="5">
                  <c:v>19085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A4-4F94-BBED-DD825AE0D57A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16933055"/>
        <c:axId val="1416933471"/>
      </c:barChart>
      <c:catAx>
        <c:axId val="1416933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6933471"/>
        <c:crosses val="autoZero"/>
        <c:auto val="1"/>
        <c:lblAlgn val="ctr"/>
        <c:lblOffset val="100"/>
        <c:noMultiLvlLbl val="0"/>
      </c:catAx>
      <c:valAx>
        <c:axId val="1416933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6933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97828">
        <a:lumMod val="40000"/>
        <a:lumOff val="60000"/>
      </a:srgb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[data_posey.xlsx]pivot!PivotTable3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</a:t>
            </a:r>
            <a:r>
              <a:rPr lang="en-US" baseline="0"/>
              <a:t> Sales Representatives by orders recorded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7807774935574073"/>
          <c:y val="0.18319856022241718"/>
          <c:w val="0.59530398083179714"/>
          <c:h val="0.7746221856972105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pivot!$B$33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3C9770">
                <a:lumMod val="60000"/>
                <a:lumOff val="40000"/>
              </a:srgbClr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solidFill>
                <a:srgbClr val="3C9770">
                  <a:lumMod val="60000"/>
                  <a:lumOff val="4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D70-489E-A348-D373A233B06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pivot!$A$34:$A$41</c:f>
              <c:strCache>
                <c:ptCount val="7"/>
                <c:pt idx="0">
                  <c:v>Earlie Schleusner                                 </c:v>
                </c:pt>
                <c:pt idx="1">
                  <c:v>Georgianna Chisholm                               </c:v>
                </c:pt>
                <c:pt idx="2">
                  <c:v>Maren Musto                                       </c:v>
                </c:pt>
                <c:pt idx="3">
                  <c:v>Moon Torian                                       </c:v>
                </c:pt>
                <c:pt idx="4">
                  <c:v>Nelle Meaux                                       </c:v>
                </c:pt>
                <c:pt idx="5">
                  <c:v>Tia Amato                                         </c:v>
                </c:pt>
                <c:pt idx="6">
                  <c:v>Vernita Plump                                     </c:v>
                </c:pt>
              </c:strCache>
            </c:strRef>
          </c:cat>
          <c:val>
            <c:numRef>
              <c:f>pivot!$B$34:$B$41</c:f>
              <c:numCache>
                <c:formatCode>General</c:formatCode>
                <c:ptCount val="7"/>
                <c:pt idx="0">
                  <c:v>335</c:v>
                </c:pt>
                <c:pt idx="1">
                  <c:v>256</c:v>
                </c:pt>
                <c:pt idx="2">
                  <c:v>224</c:v>
                </c:pt>
                <c:pt idx="3">
                  <c:v>250</c:v>
                </c:pt>
                <c:pt idx="4">
                  <c:v>241</c:v>
                </c:pt>
                <c:pt idx="5">
                  <c:v>267</c:v>
                </c:pt>
                <c:pt idx="6">
                  <c:v>299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0-489E-A348-D373A233B0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16922575"/>
        <c:axId val="916925071"/>
      </c:barChart>
      <c:catAx>
        <c:axId val="9169225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6925071"/>
        <c:crosses val="autoZero"/>
        <c:auto val="1"/>
        <c:lblAlgn val="ctr"/>
        <c:lblOffset val="100"/>
        <c:noMultiLvlLbl val="0"/>
      </c:catAx>
      <c:valAx>
        <c:axId val="91692507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69225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D97828">
        <a:lumMod val="40000"/>
        <a:lumOff val="60000"/>
      </a:srgb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[data_posey.xlsx]pivot!PivotTable6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orders per 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pivot!$N$28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pivot!$M$29:$M$33</c:f>
              <c:strCache>
                <c:ptCount val="4"/>
                <c:pt idx="0">
                  <c:v>Northeast                                         </c:v>
                </c:pt>
                <c:pt idx="1">
                  <c:v>Southeast                                         </c:v>
                </c:pt>
                <c:pt idx="2">
                  <c:v>West                                              </c:v>
                </c:pt>
                <c:pt idx="3">
                  <c:v>Midwest                                           </c:v>
                </c:pt>
              </c:strCache>
            </c:strRef>
          </c:cat>
          <c:val>
            <c:numRef>
              <c:f>pivot!$N$29:$N$33</c:f>
              <c:numCache>
                <c:formatCode>General</c:formatCode>
                <c:ptCount val="4"/>
                <c:pt idx="0">
                  <c:v>2357</c:v>
                </c:pt>
                <c:pt idx="1">
                  <c:v>2024</c:v>
                </c:pt>
                <c:pt idx="2">
                  <c:v>1634</c:v>
                </c:pt>
                <c:pt idx="3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2B-4C98-9EB6-16C5EEF056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405543727"/>
        <c:axId val="1405544975"/>
      </c:barChart>
      <c:catAx>
        <c:axId val="140554372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5544975"/>
        <c:crosses val="autoZero"/>
        <c:auto val="1"/>
        <c:lblAlgn val="ctr"/>
        <c:lblOffset val="100"/>
        <c:noMultiLvlLbl val="0"/>
      </c:catAx>
      <c:valAx>
        <c:axId val="140554497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05543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5">
        <a:lumMod val="40000"/>
        <a:lumOff val="6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pivot!$N$28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83992A">
                <a:lumMod val="75000"/>
              </a:srgbClr>
            </a:solidFill>
            <a:ln>
              <a:noFill/>
            </a:ln>
          </c:spPr>
          <c:dPt>
            <c:idx val="0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6AA-4DCB-9422-7D3E79F07346}"/>
              </c:ext>
            </c:extLst>
          </c:dPt>
          <c:dPt>
            <c:idx val="1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6AA-4DCB-9422-7D3E79F07346}"/>
              </c:ext>
            </c:extLst>
          </c:dPt>
          <c:dPt>
            <c:idx val="2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6AA-4DCB-9422-7D3E79F07346}"/>
              </c:ext>
            </c:extLst>
          </c:dPt>
          <c:dPt>
            <c:idx val="3"/>
            <c:bubble3D val="0"/>
            <c:spPr>
              <a:solidFill>
                <a:srgbClr val="DEB340">
                  <a:lumMod val="60000"/>
                  <a:lumOff val="4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6AA-4DCB-9422-7D3E79F07346}"/>
              </c:ext>
            </c:extLst>
          </c:dPt>
          <c:cat>
            <c:strRef>
              <c:f>pivot!$M$29:$M$33</c:f>
              <c:strCache>
                <c:ptCount val="4"/>
                <c:pt idx="0">
                  <c:v>Northeast                                         </c:v>
                </c:pt>
                <c:pt idx="1">
                  <c:v>Southeast                                         </c:v>
                </c:pt>
                <c:pt idx="2">
                  <c:v>West                                              </c:v>
                </c:pt>
                <c:pt idx="3">
                  <c:v>Midwest                                           </c:v>
                </c:pt>
              </c:strCache>
            </c:strRef>
          </c:cat>
          <c:val>
            <c:numRef>
              <c:f>pivot!$N$29:$N$33</c:f>
              <c:numCache>
                <c:formatCode>General</c:formatCode>
                <c:ptCount val="4"/>
                <c:pt idx="0">
                  <c:v>2357</c:v>
                </c:pt>
                <c:pt idx="1">
                  <c:v>2024</c:v>
                </c:pt>
                <c:pt idx="2">
                  <c:v>1634</c:v>
                </c:pt>
                <c:pt idx="3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6AA-4DCB-9422-7D3E79F073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pivot!$N$28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83992A">
                <a:lumMod val="75000"/>
              </a:srgbClr>
            </a:solidFill>
            <a:ln>
              <a:noFill/>
            </a:ln>
          </c:spPr>
          <c:dPt>
            <c:idx val="0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5E2-4CA1-87FF-09BFE82654F3}"/>
              </c:ext>
            </c:extLst>
          </c:dPt>
          <c:dPt>
            <c:idx val="1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5E2-4CA1-87FF-09BFE82654F3}"/>
              </c:ext>
            </c:extLst>
          </c:dPt>
          <c:dPt>
            <c:idx val="2"/>
            <c:bubble3D val="0"/>
            <c:spPr>
              <a:solidFill>
                <a:srgbClr val="DEB340">
                  <a:lumMod val="60000"/>
                  <a:lumOff val="4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5E2-4CA1-87FF-09BFE82654F3}"/>
              </c:ext>
            </c:extLst>
          </c:dPt>
          <c:dPt>
            <c:idx val="3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5E2-4CA1-87FF-09BFE82654F3}"/>
              </c:ext>
            </c:extLst>
          </c:dPt>
          <c:cat>
            <c:strRef>
              <c:f>pivot!$M$29:$M$33</c:f>
              <c:strCache>
                <c:ptCount val="4"/>
                <c:pt idx="0">
                  <c:v>Northeast                                         </c:v>
                </c:pt>
                <c:pt idx="1">
                  <c:v>Southeast                                         </c:v>
                </c:pt>
                <c:pt idx="2">
                  <c:v>West                                              </c:v>
                </c:pt>
                <c:pt idx="3">
                  <c:v>Midwest                                           </c:v>
                </c:pt>
              </c:strCache>
            </c:strRef>
          </c:cat>
          <c:val>
            <c:numRef>
              <c:f>pivot!$N$29:$N$33</c:f>
              <c:numCache>
                <c:formatCode>General</c:formatCode>
                <c:ptCount val="4"/>
                <c:pt idx="0">
                  <c:v>2357</c:v>
                </c:pt>
                <c:pt idx="1">
                  <c:v>2024</c:v>
                </c:pt>
                <c:pt idx="2">
                  <c:v>1634</c:v>
                </c:pt>
                <c:pt idx="3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5E2-4CA1-87FF-09BFE82654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pivot!$N$28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83992A">
                <a:lumMod val="75000"/>
              </a:srgbClr>
            </a:solidFill>
            <a:ln>
              <a:noFill/>
            </a:ln>
          </c:spPr>
          <c:dPt>
            <c:idx val="0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D8-45C8-92D5-7823E29AA0FC}"/>
              </c:ext>
            </c:extLst>
          </c:dPt>
          <c:dPt>
            <c:idx val="1"/>
            <c:bubble3D val="0"/>
            <c:spPr>
              <a:solidFill>
                <a:srgbClr val="DEB340">
                  <a:lumMod val="60000"/>
                  <a:lumOff val="4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D8-45C8-92D5-7823E29AA0FC}"/>
              </c:ext>
            </c:extLst>
          </c:dPt>
          <c:dPt>
            <c:idx val="2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4D8-45C8-92D5-7823E29AA0FC}"/>
              </c:ext>
            </c:extLst>
          </c:dPt>
          <c:dPt>
            <c:idx val="3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4D8-45C8-92D5-7823E29AA0FC}"/>
              </c:ext>
            </c:extLst>
          </c:dPt>
          <c:cat>
            <c:strRef>
              <c:f>pivot!$M$29:$M$33</c:f>
              <c:strCache>
                <c:ptCount val="4"/>
                <c:pt idx="0">
                  <c:v>Northeast                                         </c:v>
                </c:pt>
                <c:pt idx="1">
                  <c:v>Southeast                                         </c:v>
                </c:pt>
                <c:pt idx="2">
                  <c:v>West                                              </c:v>
                </c:pt>
                <c:pt idx="3">
                  <c:v>Midwest                                           </c:v>
                </c:pt>
              </c:strCache>
            </c:strRef>
          </c:cat>
          <c:val>
            <c:numRef>
              <c:f>pivot!$N$29:$N$33</c:f>
              <c:numCache>
                <c:formatCode>General</c:formatCode>
                <c:ptCount val="4"/>
                <c:pt idx="0">
                  <c:v>2357</c:v>
                </c:pt>
                <c:pt idx="1">
                  <c:v>2024</c:v>
                </c:pt>
                <c:pt idx="2">
                  <c:v>1634</c:v>
                </c:pt>
                <c:pt idx="3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D8-45C8-92D5-7823E29AA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pivot!$N$28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83992A">
                <a:lumMod val="75000"/>
              </a:srgbClr>
            </a:solidFill>
            <a:ln>
              <a:noFill/>
            </a:ln>
          </c:spPr>
          <c:dPt>
            <c:idx val="0"/>
            <c:bubble3D val="0"/>
            <c:spPr>
              <a:solidFill>
                <a:srgbClr val="DEB340">
                  <a:lumMod val="60000"/>
                  <a:lumOff val="4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E43-4670-B639-9AD4690FFBE4}"/>
              </c:ext>
            </c:extLst>
          </c:dPt>
          <c:dPt>
            <c:idx val="1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E43-4670-B639-9AD4690FFBE4}"/>
              </c:ext>
            </c:extLst>
          </c:dPt>
          <c:dPt>
            <c:idx val="2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E43-4670-B639-9AD4690FFBE4}"/>
              </c:ext>
            </c:extLst>
          </c:dPt>
          <c:dPt>
            <c:idx val="3"/>
            <c:bubble3D val="0"/>
            <c:spPr>
              <a:solidFill>
                <a:srgbClr val="83992A">
                  <a:lumMod val="75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E43-4670-B639-9AD4690FFBE4}"/>
              </c:ext>
            </c:extLst>
          </c:dPt>
          <c:cat>
            <c:strRef>
              <c:f>pivot!$M$29:$M$33</c:f>
              <c:strCache>
                <c:ptCount val="4"/>
                <c:pt idx="0">
                  <c:v>Northeast                                         </c:v>
                </c:pt>
                <c:pt idx="1">
                  <c:v>Southeast                                         </c:v>
                </c:pt>
                <c:pt idx="2">
                  <c:v>West                                              </c:v>
                </c:pt>
                <c:pt idx="3">
                  <c:v>Midwest                                           </c:v>
                </c:pt>
              </c:strCache>
            </c:strRef>
          </c:cat>
          <c:val>
            <c:numRef>
              <c:f>pivot!$N$29:$N$33</c:f>
              <c:numCache>
                <c:formatCode>General</c:formatCode>
                <c:ptCount val="4"/>
                <c:pt idx="0">
                  <c:v>2357</c:v>
                </c:pt>
                <c:pt idx="1">
                  <c:v>2024</c:v>
                </c:pt>
                <c:pt idx="2">
                  <c:v>1634</c:v>
                </c:pt>
                <c:pt idx="3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E43-4670-B639-9AD4690FFB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[data_posey.xlsx]pivot!PivotTable6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260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12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037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007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28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7134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549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7958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6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36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9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81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91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754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277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73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C3D7D1F-A898-4DF2-ADF4-2B27437AAD0E}" type="datetimeFigureOut">
              <a:rPr lang="en-US" smtClean="0"/>
              <a:t>9/4/2024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EDD9E55-827F-4DB9-8DAD-D60387DBA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0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CAED5-F983-48AC-B8F8-1A969DEBE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EDA on</a:t>
            </a:r>
            <a:br>
              <a:rPr lang="en-US" sz="4000" dirty="0"/>
            </a:br>
            <a:r>
              <a:rPr lang="en-US" sz="4000" dirty="0"/>
              <a:t>Parch and Posey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093E72-57A0-44D1-B184-192008A700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Exploratory Data Analysis performed on parch and posey database to generate insights which will be used to drive sales</a:t>
            </a:r>
          </a:p>
        </p:txBody>
      </p:sp>
    </p:spTree>
    <p:extLst>
      <p:ext uri="{BB962C8B-B14F-4D97-AF65-F5344CB8AC3E}">
        <p14:creationId xmlns:p14="http://schemas.microsoft.com/office/powerpoint/2010/main" val="342824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Customer Spend</a:t>
            </a:r>
            <a:br>
              <a:rPr lang="en-US" dirty="0"/>
            </a:br>
            <a:r>
              <a:rPr lang="en-US" sz="1800" dirty="0"/>
              <a:t>There are 351 customers out of which 1, Goldman Sachs Group, did not pay for any item.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BD8CA1-2AFB-453E-9FE4-08226E943E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0334903"/>
              </p:ext>
            </p:extLst>
          </p:nvPr>
        </p:nvGraphicFramePr>
        <p:xfrm>
          <a:off x="2913320" y="2557463"/>
          <a:ext cx="7983279" cy="331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1295401" y="2557462"/>
            <a:ext cx="2362199" cy="335476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Average cost of each paper:</a:t>
            </a:r>
            <a:endParaRPr lang="en-US" sz="16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Standard paper costs </a:t>
            </a:r>
            <a:r>
              <a:rPr lang="en-US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$27,635.28</a:t>
            </a: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Gloss paper costs </a:t>
            </a:r>
          </a:p>
          <a:p>
            <a:r>
              <a:rPr lang="en-US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$21,694.74</a:t>
            </a: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Poster paper costs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$16,788.59</a:t>
            </a:r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Customers Purchases</a:t>
            </a:r>
            <a:br>
              <a:rPr lang="en-US" dirty="0"/>
            </a:br>
            <a:r>
              <a:rPr lang="en-US" sz="1800" dirty="0"/>
              <a:t>There are 351 customers out of which 1, Goldman Sachs Group, did not order any item.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918211" y="2582128"/>
            <a:ext cx="2362199" cy="335476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Purchases per paper type:</a:t>
            </a:r>
            <a:endParaRPr lang="en-US" sz="16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Standard paper units purchased: </a:t>
            </a:r>
            <a:r>
              <a:rPr lang="en-US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1938346 </a:t>
            </a: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Gloss paper units </a:t>
            </a:r>
          </a:p>
          <a:p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purchased: </a:t>
            </a:r>
            <a:r>
              <a:rPr lang="en-US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1013773 </a:t>
            </a: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Poster paper  units </a:t>
            </a:r>
          </a:p>
          <a:p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purchased: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723646</a:t>
            </a:r>
          </a:p>
          <a:p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5966236-FF46-4DA9-9503-E63096929F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123903"/>
              </p:ext>
            </p:extLst>
          </p:nvPr>
        </p:nvGraphicFramePr>
        <p:xfrm>
          <a:off x="3280410" y="2557462"/>
          <a:ext cx="7616188" cy="331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61094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Sales Reps Performance</a:t>
            </a:r>
            <a:br>
              <a:rPr lang="en-US" dirty="0"/>
            </a:br>
            <a:r>
              <a:rPr lang="en-US" sz="1800" dirty="0"/>
              <a:t>There are 50 sales representatives.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918211" y="2582128"/>
            <a:ext cx="2362199" cy="338554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Summary:</a:t>
            </a:r>
          </a:p>
          <a:p>
            <a:endParaRPr lang="en-US" sz="16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Georgiana Chisholm handles 15 accounts whereas eight sales reps handle 3 each, being the least sales reps in term of accounts being handled.  Even though Earlie </a:t>
            </a:r>
            <a:r>
              <a:rPr lang="en-US" sz="1400" b="1" dirty="0" err="1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Schleusner</a:t>
            </a:r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handles fewer accounts, 11, he seems to </a:t>
            </a:r>
            <a:r>
              <a:rPr lang="en-US" sz="1400" b="1" dirty="0" err="1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en-US" sz="14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be the most sought after sales personnel by number of orders he receives.</a:t>
            </a: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508CC9A7-3C6B-4413-A994-1C4694D7A8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2759799"/>
              </p:ext>
            </p:extLst>
          </p:nvPr>
        </p:nvGraphicFramePr>
        <p:xfrm>
          <a:off x="3280410" y="2582128"/>
          <a:ext cx="7616188" cy="33547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0747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Regions</a:t>
            </a:r>
            <a:br>
              <a:rPr lang="en-US" dirty="0"/>
            </a:br>
            <a:r>
              <a:rPr lang="en-US" sz="1800" dirty="0"/>
              <a:t>There are four (4) regions covered in our survey.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1295401" y="2557462"/>
            <a:ext cx="3557108" cy="332398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endParaRPr lang="en-US" sz="1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C1F871D-61CB-4A5B-B940-AA37B75D03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0017967"/>
              </p:ext>
            </p:extLst>
          </p:nvPr>
        </p:nvGraphicFramePr>
        <p:xfrm>
          <a:off x="4852509" y="2557462"/>
          <a:ext cx="6044087" cy="3323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C997CB9-12F9-437D-9E58-8A0E916A13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5706104"/>
              </p:ext>
            </p:extLst>
          </p:nvPr>
        </p:nvGraphicFramePr>
        <p:xfrm>
          <a:off x="1362671" y="2557462"/>
          <a:ext cx="1365169" cy="951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8639D1E-CDC5-4E0A-93A1-F02CF81DFD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4775827"/>
              </p:ext>
            </p:extLst>
          </p:nvPr>
        </p:nvGraphicFramePr>
        <p:xfrm>
          <a:off x="1362671" y="3390542"/>
          <a:ext cx="1365169" cy="951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606F91B4-F97C-47A1-B1E9-B3ABFD4BB2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1252156"/>
              </p:ext>
            </p:extLst>
          </p:nvPr>
        </p:nvGraphicFramePr>
        <p:xfrm>
          <a:off x="1362671" y="4223622"/>
          <a:ext cx="1365169" cy="951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539D56E9-05C4-4639-858F-AB06ACBC27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5838304"/>
              </p:ext>
            </p:extLst>
          </p:nvPr>
        </p:nvGraphicFramePr>
        <p:xfrm>
          <a:off x="1362671" y="5056702"/>
          <a:ext cx="1365169" cy="951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28AECAB-C28A-439D-927D-54275941DB8E}"/>
              </a:ext>
            </a:extLst>
          </p:cNvPr>
          <p:cNvSpPr txBox="1"/>
          <p:nvPr/>
        </p:nvSpPr>
        <p:spPr>
          <a:xfrm>
            <a:off x="1765221" y="2879348"/>
            <a:ext cx="560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C7ACF5-6E46-4073-B42C-24A0F31C252A}"/>
              </a:ext>
            </a:extLst>
          </p:cNvPr>
          <p:cNvSpPr txBox="1"/>
          <p:nvPr/>
        </p:nvSpPr>
        <p:spPr>
          <a:xfrm>
            <a:off x="1762602" y="3698496"/>
            <a:ext cx="560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24%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17BCD5-6F0B-4DB8-B72F-3DE7161A91A5}"/>
              </a:ext>
            </a:extLst>
          </p:cNvPr>
          <p:cNvSpPr txBox="1"/>
          <p:nvPr/>
        </p:nvSpPr>
        <p:spPr>
          <a:xfrm>
            <a:off x="1762602" y="4521606"/>
            <a:ext cx="560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29%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35AF1E-4995-4112-88D8-93F1D27617D5}"/>
              </a:ext>
            </a:extLst>
          </p:cNvPr>
          <p:cNvSpPr txBox="1"/>
          <p:nvPr/>
        </p:nvSpPr>
        <p:spPr>
          <a:xfrm>
            <a:off x="1765221" y="5386327"/>
            <a:ext cx="560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34%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1A893-91AD-440D-974F-E0A55676438B}"/>
              </a:ext>
            </a:extLst>
          </p:cNvPr>
          <p:cNvSpPr txBox="1"/>
          <p:nvPr/>
        </p:nvSpPr>
        <p:spPr>
          <a:xfrm>
            <a:off x="2526623" y="2769779"/>
            <a:ext cx="214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Orders from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Midwest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account for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13%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Total Sales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DE64CE-D9B4-403A-A834-CDB1A5C682AD}"/>
              </a:ext>
            </a:extLst>
          </p:cNvPr>
          <p:cNvSpPr txBox="1"/>
          <p:nvPr/>
        </p:nvSpPr>
        <p:spPr>
          <a:xfrm>
            <a:off x="2526623" y="3631317"/>
            <a:ext cx="214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Orders from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West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account for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24%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Total Sales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98599F-4312-4D29-971A-8647D7CBE7BD}"/>
              </a:ext>
            </a:extLst>
          </p:cNvPr>
          <p:cNvSpPr txBox="1"/>
          <p:nvPr/>
        </p:nvSpPr>
        <p:spPr>
          <a:xfrm>
            <a:off x="2515551" y="4478579"/>
            <a:ext cx="214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Orders from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Southeast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account for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29%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Total Sales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1A946C-4D54-417E-8A3D-D13654DD6449}"/>
              </a:ext>
            </a:extLst>
          </p:cNvPr>
          <p:cNvSpPr txBox="1"/>
          <p:nvPr/>
        </p:nvSpPr>
        <p:spPr>
          <a:xfrm>
            <a:off x="2526623" y="5276180"/>
            <a:ext cx="2148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Orders from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Northeast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account for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34%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Total Sales</a:t>
            </a:r>
          </a:p>
        </p:txBody>
      </p:sp>
    </p:spTree>
    <p:extLst>
      <p:ext uri="{BB962C8B-B14F-4D97-AF65-F5344CB8AC3E}">
        <p14:creationId xmlns:p14="http://schemas.microsoft.com/office/powerpoint/2010/main" val="2702659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Regions</a:t>
            </a:r>
            <a:br>
              <a:rPr lang="en-US" dirty="0"/>
            </a:br>
            <a:r>
              <a:rPr lang="en-US" sz="1800" dirty="0"/>
              <a:t>There are four (4) regions covered in our survey.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1295400" y="2557462"/>
            <a:ext cx="5619749" cy="332398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endParaRPr lang="en-US" sz="1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C997CB9-12F9-437D-9E58-8A0E916A13E6}"/>
              </a:ext>
            </a:extLst>
          </p:cNvPr>
          <p:cNvGraphicFramePr>
            <a:graphicFrameLocks/>
          </p:cNvGraphicFramePr>
          <p:nvPr/>
        </p:nvGraphicFramePr>
        <p:xfrm>
          <a:off x="1362671" y="2557462"/>
          <a:ext cx="1365169" cy="951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589CD06C-1CF0-489F-9F63-E238DEBDDA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7504785"/>
              </p:ext>
            </p:extLst>
          </p:nvPr>
        </p:nvGraphicFramePr>
        <p:xfrm>
          <a:off x="6915150" y="2557463"/>
          <a:ext cx="4183378" cy="3323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8628EBA1-B1A4-4B02-B160-2BD6FCA15C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1787625"/>
              </p:ext>
            </p:extLst>
          </p:nvPr>
        </p:nvGraphicFramePr>
        <p:xfrm>
          <a:off x="1362671" y="2557460"/>
          <a:ext cx="5552478" cy="3323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9679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Web Events</a:t>
            </a:r>
            <a:br>
              <a:rPr lang="en-US" dirty="0"/>
            </a:br>
            <a:r>
              <a:rPr lang="en-US" sz="1800" dirty="0"/>
              <a:t>There were 9073 web events across 6 unique web channels.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6A224-559D-4A2D-B49F-EA5F5521B689}"/>
              </a:ext>
            </a:extLst>
          </p:cNvPr>
          <p:cNvSpPr txBox="1"/>
          <p:nvPr/>
        </p:nvSpPr>
        <p:spPr>
          <a:xfrm>
            <a:off x="918211" y="2582128"/>
            <a:ext cx="3859529" cy="332398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CE8E144-B99F-4052-AFA7-2DBA5D164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8165235"/>
              </p:ext>
            </p:extLst>
          </p:nvPr>
        </p:nvGraphicFramePr>
        <p:xfrm>
          <a:off x="5314950" y="2582128"/>
          <a:ext cx="5486399" cy="3385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0E97610-FF38-48E6-A755-5873196E7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838469"/>
              </p:ext>
            </p:extLst>
          </p:nvPr>
        </p:nvGraphicFramePr>
        <p:xfrm>
          <a:off x="891540" y="2582128"/>
          <a:ext cx="4423410" cy="3323985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937296">
                  <a:extLst>
                    <a:ext uri="{9D8B030D-6E8A-4147-A177-3AD203B41FA5}">
                      <a16:colId xmlns:a16="http://schemas.microsoft.com/office/drawing/2014/main" val="239165046"/>
                    </a:ext>
                  </a:extLst>
                </a:gridCol>
                <a:gridCol w="1272708">
                  <a:extLst>
                    <a:ext uri="{9D8B030D-6E8A-4147-A177-3AD203B41FA5}">
                      <a16:colId xmlns:a16="http://schemas.microsoft.com/office/drawing/2014/main" val="2581396292"/>
                    </a:ext>
                  </a:extLst>
                </a:gridCol>
                <a:gridCol w="1148204">
                  <a:extLst>
                    <a:ext uri="{9D8B030D-6E8A-4147-A177-3AD203B41FA5}">
                      <a16:colId xmlns:a16="http://schemas.microsoft.com/office/drawing/2014/main" val="1564767080"/>
                    </a:ext>
                  </a:extLst>
                </a:gridCol>
                <a:gridCol w="1065202">
                  <a:extLst>
                    <a:ext uri="{9D8B030D-6E8A-4147-A177-3AD203B41FA5}">
                      <a16:colId xmlns:a16="http://schemas.microsoft.com/office/drawing/2014/main" val="9678694"/>
                    </a:ext>
                  </a:extLst>
                </a:gridCol>
              </a:tblGrid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channel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count_of_orders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total_revenue</a:t>
                      </a:r>
                      <a:endParaRPr lang="en-US" sz="14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avg_revenue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4342893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direct                                          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102408010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$639,699,777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$3,277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2764503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facebook</a:t>
                      </a:r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                                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16682255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$103,030,657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$3,195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0267866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organic                                    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16630210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$102,050,327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$3,167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972326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adwords                                    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15891377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$97,776,856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$3,244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1823430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twitter                                    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8264526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$50,666,691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$3,168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861573"/>
                  </a:ext>
                </a:extLst>
              </a:tr>
              <a:tr h="474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banner                                     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7916299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$48,078,404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$3,075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4309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109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/>
              <a:t>Yearly Trend of Purchases</a:t>
            </a:r>
            <a:br>
              <a:rPr lang="en-US" dirty="0"/>
            </a:br>
            <a:r>
              <a:rPr lang="en-US" sz="1800" dirty="0"/>
              <a:t>Survey occurred across five years.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B917F72-03B6-4647-BED9-481AAE6C50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1375136"/>
              </p:ext>
            </p:extLst>
          </p:nvPr>
        </p:nvGraphicFramePr>
        <p:xfrm>
          <a:off x="1295402" y="2536408"/>
          <a:ext cx="8119108" cy="3385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7B21606-0E24-4407-8803-128BDC831AB1}"/>
              </a:ext>
            </a:extLst>
          </p:cNvPr>
          <p:cNvSpPr txBox="1"/>
          <p:nvPr/>
        </p:nvSpPr>
        <p:spPr>
          <a:xfrm>
            <a:off x="9867902" y="2890351"/>
            <a:ext cx="1482088" cy="26776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US" sz="12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Standard paper units purchased: 1938346 </a:t>
            </a:r>
          </a:p>
          <a:p>
            <a:endParaRPr lang="en-US" sz="12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Gloss paper units </a:t>
            </a:r>
          </a:p>
          <a:p>
            <a:r>
              <a:rPr lang="en-US" sz="12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purchased: 1013773 </a:t>
            </a:r>
          </a:p>
          <a:p>
            <a:endParaRPr lang="en-US" sz="12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Poster paper  units </a:t>
            </a:r>
          </a:p>
          <a:p>
            <a:r>
              <a:rPr lang="en-US" sz="12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purchased: 723646</a:t>
            </a:r>
          </a:p>
          <a:p>
            <a:endParaRPr lang="en-US" sz="12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0801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44B-685C-4691-8AEB-2C747B18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659220"/>
            <a:ext cx="9601196" cy="1626780"/>
          </a:xfrm>
        </p:spPr>
        <p:txBody>
          <a:bodyPr>
            <a:normAutofit/>
          </a:bodyPr>
          <a:lstStyle/>
          <a:p>
            <a:r>
              <a:rPr lang="en-US" dirty="0" err="1"/>
              <a:t>Quaterly</a:t>
            </a:r>
            <a:r>
              <a:rPr lang="en-US" dirty="0"/>
              <a:t> Trend of Spend</a:t>
            </a:r>
            <a:br>
              <a:rPr lang="en-US" dirty="0"/>
            </a:br>
            <a:r>
              <a:rPr lang="en-US" sz="1800" dirty="0"/>
              <a:t>Survey occurred across five years.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B21606-0E24-4407-8803-128BDC831AB1}"/>
              </a:ext>
            </a:extLst>
          </p:cNvPr>
          <p:cNvSpPr txBox="1"/>
          <p:nvPr/>
        </p:nvSpPr>
        <p:spPr>
          <a:xfrm>
            <a:off x="9867902" y="2890351"/>
            <a:ext cx="1482088" cy="24314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Standard paper cost: </a:t>
            </a:r>
            <a:r>
              <a:rPr lang="en-US" sz="14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$9,672,347</a:t>
            </a:r>
          </a:p>
          <a:p>
            <a:r>
              <a:rPr lang="en-US" sz="1200" b="1" dirty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1200" b="1" dirty="0">
              <a:solidFill>
                <a:srgbClr val="92D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Gloss paper cost:  </a:t>
            </a:r>
            <a:r>
              <a:rPr lang="en-US" sz="1600" b="1" dirty="0">
                <a:solidFill>
                  <a:srgbClr val="FFE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$7,593,160</a:t>
            </a:r>
          </a:p>
          <a:p>
            <a:endParaRPr lang="en-US" sz="12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b="1" dirty="0">
              <a:solidFill>
                <a:srgbClr val="FFE6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Poster paper cost: </a:t>
            </a:r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$5,876,006</a:t>
            </a:r>
            <a:endParaRPr lang="en-US" sz="1200" b="1" dirty="0">
              <a:solidFill>
                <a:schemeClr val="accent3">
                  <a:lumMod val="60000"/>
                  <a:lumOff val="4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3D67D40-FC2B-439F-AD9F-5C1D007FCA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8111138"/>
              </p:ext>
            </p:extLst>
          </p:nvPr>
        </p:nvGraphicFramePr>
        <p:xfrm>
          <a:off x="1531620" y="2681133"/>
          <a:ext cx="8069580" cy="3096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72313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2124</TotalTime>
  <Words>423</Words>
  <Application>Microsoft Office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Garamond</vt:lpstr>
      <vt:lpstr>Organic</vt:lpstr>
      <vt:lpstr>EDA on Parch and Posey Database</vt:lpstr>
      <vt:lpstr>Customer Spend There are 351 customers out of which 1, Goldman Sachs Group, did not pay for any item.</vt:lpstr>
      <vt:lpstr>Customers Purchases There are 351 customers out of which 1, Goldman Sachs Group, did not order any item.</vt:lpstr>
      <vt:lpstr>Sales Reps Performance There are 50 sales representatives.</vt:lpstr>
      <vt:lpstr>Regions There are four (4) regions covered in our survey.</vt:lpstr>
      <vt:lpstr>Regions There are four (4) regions covered in our survey.</vt:lpstr>
      <vt:lpstr>Web Events There were 9073 web events across 6 unique web channels.</vt:lpstr>
      <vt:lpstr>Yearly Trend of Purchases Survey occurred across five years.</vt:lpstr>
      <vt:lpstr>Quaterly Trend of Spend Survey occurred across five years.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EDA on Parch and Posey Database</dc:title>
  <dc:creator>Paschal Ugo</dc:creator>
  <cp:lastModifiedBy>Paschal Ugo</cp:lastModifiedBy>
  <cp:revision>22</cp:revision>
  <dcterms:created xsi:type="dcterms:W3CDTF">2024-09-04T22:02:49Z</dcterms:created>
  <dcterms:modified xsi:type="dcterms:W3CDTF">2024-09-06T09:27:27Z</dcterms:modified>
</cp:coreProperties>
</file>

<file path=docProps/thumbnail.jpeg>
</file>